
<file path=[Content_Types].xml><?xml version="1.0" encoding="utf-8"?>
<Types xmlns="http://schemas.openxmlformats.org/package/2006/content-types">
  <Override PartName="/ppt/notesSlides/notesSlide5.xml" ContentType="application/vnd.openxmlformats-officedocument.presentationml.notesSlide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notesSlides/notesSlide3.xml" ContentType="application/vnd.openxmlformats-officedocument.presentationml.notes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9.xml" ContentType="application/vnd.openxmlformats-officedocument.presentationml.slideLayout+xml"/>
  <Override PartName="/ppt/notesSlides/notesSlide2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notesMasters/notesMaster1.xml" ContentType="application/vnd.openxmlformats-officedocument.presentationml.notesMaster+xml"/>
  <Default Extension="pdf" ContentType="application/pd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4194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8" r:id="rId3"/>
    <p:sldId id="266" r:id="rId4"/>
    <p:sldId id="259" r:id="rId5"/>
    <p:sldId id="267" r:id="rId6"/>
    <p:sldId id="260" r:id="rId7"/>
    <p:sldId id="270" r:id="rId8"/>
    <p:sldId id="261" r:id="rId9"/>
    <p:sldId id="262" r:id="rId10"/>
    <p:sldId id="263" r:id="rId11"/>
    <p:sldId id="268" r:id="rId12"/>
    <p:sldId id="264" r:id="rId13"/>
    <p:sldId id="272" r:id="rId14"/>
    <p:sldId id="271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vertBarState="maximized">
    <p:restoredLeft sz="12531" autoAdjust="0"/>
    <p:restoredTop sz="86750" autoAdjust="0"/>
  </p:normalViewPr>
  <p:slideViewPr>
    <p:cSldViewPr snapToGrid="0" snapToObjects="1">
      <p:cViewPr>
        <p:scale>
          <a:sx n="100" d="100"/>
          <a:sy n="100" d="100"/>
        </p:scale>
        <p:origin x="-408" y="-2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4A9C1-0596-B74B-89DB-81DA47938658}" type="datetimeFigureOut">
              <a:rPr lang="en-US" smtClean="0"/>
              <a:pPr/>
              <a:t>4/25/11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9D1C51-2AA5-014B-AB0F-E7AC55AE0C8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87E458-1FC2-4B47-9F3B-9E191FD26CFB}" type="datetimeFigureOut">
              <a:rPr lang="en-US" smtClean="0"/>
              <a:pPr/>
              <a:t>4/25/11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ED496-EC81-8A47-98B3-64A3A77DE32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can we deal with these</a:t>
            </a:r>
            <a:r>
              <a:rPr lang="en-US" baseline="0" dirty="0" smtClean="0"/>
              <a:t> issues from a control and reinforcement learning perspective?  Well the dimensionality is massive, so classical methods won’t easily work here (without a super computer and years to solve the problem).</a:t>
            </a:r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ED496-EC81-8A47-98B3-64A3A77DE32D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Weight, shape, texture,</a:t>
            </a:r>
            <a:r>
              <a:rPr lang="en-US" baseline="0" dirty="0" smtClean="0"/>
              <a:t> color, surface properties, rigidity, elasticity, etc</a:t>
            </a:r>
          </a:p>
          <a:p>
            <a:endParaRPr lang="en-US" baseline="0" dirty="0" smtClean="0"/>
          </a:p>
          <a:p>
            <a:r>
              <a:rPr lang="en-US" baseline="0" dirty="0" smtClean="0"/>
              <a:t>Dangerous environments, adaptability, human-machine interaction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ED496-EC81-8A47-98B3-64A3A77DE32D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ED496-EC81-8A47-98B3-64A3A77DE32D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 about move to reality, and answer is MPC is forgiving to</a:t>
            </a:r>
            <a:r>
              <a:rPr lang="en-US" baseline="0" dirty="0" smtClean="0"/>
              <a:t> modeling errors because of feedback, and biological systems do not have perfect models, but operate instead under uncertainty quite effectively, through feedback</a:t>
            </a:r>
          </a:p>
          <a:p>
            <a:endParaRPr lang="en-US" baseline="0" dirty="0" smtClean="0"/>
          </a:p>
          <a:p>
            <a:r>
              <a:rPr lang="en-US" baseline="0" dirty="0" smtClean="0"/>
              <a:t>Dimensionality note – 5 states per manipulator, plus 4 states of object – I solved this for up to 10 manipulators in </a:t>
            </a:r>
            <a:r>
              <a:rPr lang="en-US" baseline="0" dirty="0" err="1" smtClean="0"/>
              <a:t>realtime</a:t>
            </a:r>
            <a:r>
              <a:rPr lang="en-US" baseline="0" dirty="0" smtClean="0"/>
              <a:t>, 54 dimensions without significant issue with non-optimized code in </a:t>
            </a:r>
            <a:r>
              <a:rPr lang="en-US" baseline="0" dirty="0" err="1" smtClean="0"/>
              <a:t>matlab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eg</a:t>
            </a:r>
            <a:r>
              <a:rPr lang="en-US" baseline="0" dirty="0" smtClean="0"/>
              <a:t> running graphics updates, not </a:t>
            </a:r>
            <a:r>
              <a:rPr lang="en-US" baseline="0" dirty="0" err="1" smtClean="0"/>
              <a:t>vectorizing</a:t>
            </a:r>
            <a:r>
              <a:rPr lang="en-US" baseline="0" dirty="0" smtClean="0"/>
              <a:t> absolutely everything, etc) – most of what you see today is a mere 19 dimensions, which is still large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ED496-EC81-8A47-98B3-64A3A77DE32D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MPC or Feedback</a:t>
            </a:r>
          </a:p>
          <a:p>
            <a:pPr lvl="2"/>
            <a:r>
              <a:rPr lang="en-US" dirty="0" smtClean="0"/>
              <a:t>Low-D so easier/fast to implement MPC</a:t>
            </a:r>
          </a:p>
          <a:p>
            <a:pPr lvl="2"/>
            <a:r>
              <a:rPr lang="en-US" dirty="0" smtClean="0"/>
              <a:t>P/PD/PID alternative for early prototyping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Complex behaviors from simple control</a:t>
            </a:r>
            <a:r>
              <a:rPr lang="en-US" baseline="0" dirty="0" smtClean="0"/>
              <a:t> policies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ED496-EC81-8A47-98B3-64A3A77DE32D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arenR"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Getting to target given some state of the system</a:t>
            </a:r>
          </a:p>
          <a:p>
            <a:pPr marL="228600" indent="-228600">
              <a:buNone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2) Applying some force to object </a:t>
            </a:r>
          </a:p>
          <a:p>
            <a:pPr marL="228600" indent="-228600">
              <a:buNone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3) Distribution of contact points </a:t>
            </a:r>
          </a:p>
          <a:p>
            <a:pPr marL="228600" indent="-228600">
              <a:buNone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4) Desire to change contact points (break contact)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whenappropriate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</a:p>
          <a:p>
            <a:pPr marL="228600" indent="-228600">
              <a:buNone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5) Handle limited workspace </a:t>
            </a:r>
          </a:p>
          <a:p>
            <a:pPr marL="228600" indent="-228600">
              <a:buNone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6) What to do if an object moves outside of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theworkspace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or the end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effector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moves outside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theworkspace</a:t>
            </a: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First term pulls finger toward</a:t>
            </a:r>
            <a:r>
              <a:rPr lang="en-US" baseline="0" dirty="0" smtClean="0"/>
              <a:t> object surface, decreases as further from center of workspace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Second term pulls finger</a:t>
            </a:r>
            <a:r>
              <a:rPr lang="en-US" baseline="0" dirty="0" smtClean="0"/>
              <a:t> away from the surface of the object – larger the further from the center of the workspace the finger is, decreases as </a:t>
            </a:r>
            <a:r>
              <a:rPr lang="en-US" baseline="0" dirty="0" err="1" smtClean="0"/>
              <a:t>gaussian</a:t>
            </a:r>
            <a:r>
              <a:rPr lang="en-US" baseline="0" dirty="0" smtClean="0"/>
              <a:t> function of distance from center of object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9ED496-EC81-8A47-98B3-64A3A77DE32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>
          <a:xfrm>
            <a:off x="7535062" y="6407944"/>
            <a:ext cx="1112209" cy="365760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985A70D9-D198-9B40-973F-00DA228490CB}" type="datetime1">
              <a:rPr lang="en-US" smtClean="0"/>
              <a:pPr/>
              <a:t>4/25/11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1430166" y="6408579"/>
            <a:ext cx="6104895" cy="365125"/>
          </a:xfrm>
        </p:spPr>
        <p:txBody>
          <a:bodyPr anchor="b"/>
          <a:lstStyle>
            <a:lvl1pPr algn="ctr">
              <a:defRPr sz="2000"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r>
              <a:rPr lang="en-US" dirty="0" smtClean="0"/>
              <a:t>SSCI ADPRL 2011</a:t>
            </a:r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156BDD4-1E48-914E-AA0B-0B31C20E915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0B301-D3BA-884B-A0F1-6C36ECF1821B}" type="datetime1">
              <a:rPr lang="en-US" smtClean="0"/>
              <a:pPr/>
              <a:t>4/25/11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SSCI - ADPRL 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22D7C-6563-4742-98CB-9D1F434B7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AECD3-3FF2-5641-AB25-350C308153E6}" type="datetime1">
              <a:rPr lang="en-US" smtClean="0"/>
              <a:pPr/>
              <a:t>4/25/11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SSCI - ADPRL 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22D7C-6563-4742-98CB-9D1F434B7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E9D72-9EFA-6746-83AF-A038EAA79F34}" type="datetime1">
              <a:rPr lang="en-US" smtClean="0"/>
              <a:pPr/>
              <a:t>4/25/11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SSCI - ADPRL 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22D7C-6563-4742-98CB-9D1F434B71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54BD-5F17-CA47-AB51-AE79278B90E5}" type="datetime1">
              <a:rPr lang="en-US" smtClean="0"/>
              <a:pPr/>
              <a:t>4/25/11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SSCI - ADPRL 2011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>
              <a:solidFill>
                <a:schemeClr val="tx2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97262-D3FA-F345-B389-B1549A874F8D}" type="datetime1">
              <a:rPr lang="en-US" smtClean="0"/>
              <a:pPr/>
              <a:t>4/25/11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SSCI - ADPRL 2011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22D7C-6563-4742-98CB-9D1F434B71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8C39C-8C8A-1B43-ABE0-9B77790616CB}" type="datetime1">
              <a:rPr lang="en-US" smtClean="0"/>
              <a:pPr/>
              <a:t>4/25/11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SSCI - ADPRL 2011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22D7C-6563-4742-98CB-9D1F434B7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00A94-B9AA-064C-8EFA-EF99D00A2ADF}" type="datetime1">
              <a:rPr lang="en-US" smtClean="0"/>
              <a:pPr/>
              <a:t>4/25/11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SSCI - ADPRL 2011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22D7C-6563-4742-98CB-9D1F434B71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7BF2A-A933-1443-8474-5073A994F744}" type="datetime1">
              <a:rPr lang="en-US" smtClean="0"/>
              <a:pPr/>
              <a:t>4/25/11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SSCI - ADPRL 2011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22D7C-6563-4742-98CB-9D1F434B7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86AC12A4-F7D1-504B-9ACE-D975363677E8}" type="datetime1">
              <a:rPr lang="en-US" smtClean="0"/>
              <a:pPr/>
              <a:t>4/25/11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SSCI - ADPRL 2011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08911C-EFEF-4040-A926-BB53D1858D24}" type="datetime1">
              <a:rPr lang="en-US" smtClean="0"/>
              <a:pPr/>
              <a:t>4/25/11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SSCI - ADPRL 2011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7B22D7C-6563-4742-98CB-9D1F434B71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fld id="{8C1FCCEB-4762-AE43-B8E5-C9037673A2FA}" type="datetime1">
              <a:rPr lang="en-US" smtClean="0"/>
              <a:pPr/>
              <a:t>4/25/11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SSCI - ADPRL 2011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C7B22D7C-6563-4742-98CB-9D1F434B71D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  <p:sldLayoutId id="2147484199" r:id="rId5"/>
    <p:sldLayoutId id="2147484200" r:id="rId6"/>
    <p:sldLayoutId id="2147484201" r:id="rId7"/>
    <p:sldLayoutId id="2147484202" r:id="rId8"/>
    <p:sldLayoutId id="2147484203" r:id="rId9"/>
    <p:sldLayoutId id="2147484204" r:id="rId10"/>
    <p:sldLayoutId id="2147484205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9.pdf"/><Relationship Id="rId5" Type="http://schemas.openxmlformats.org/officeDocument/2006/relationships/image" Target="../media/image381.png"/><Relationship Id="rId6" Type="http://schemas.openxmlformats.org/officeDocument/2006/relationships/image" Target="../media/image30.pdf"/><Relationship Id="rId7" Type="http://schemas.openxmlformats.org/officeDocument/2006/relationships/image" Target="../media/image40.png"/><Relationship Id="rId8" Type="http://schemas.openxmlformats.org/officeDocument/2006/relationships/image" Target="../media/image31.pdf"/><Relationship Id="rId9" Type="http://schemas.openxmlformats.org/officeDocument/2006/relationships/image" Target="../media/image42.png"/><Relationship Id="rId10" Type="http://schemas.openxmlformats.org/officeDocument/2006/relationships/image" Target="../media/image32.png"/><Relationship Id="rId11" Type="http://schemas.openxmlformats.org/officeDocument/2006/relationships/image" Target="../media/image33.png"/><Relationship Id="rId1" Type="http://schemas.openxmlformats.org/officeDocument/2006/relationships/video" Target="file://localhost/Users/charlessimpkins/Documents/web%20sites/Alex's%20home%20page%202/files/3fingers_flat_translate_range-5to5-withproperreference.mp4" TargetMode="External"/><Relationship Id="rId2" Type="http://schemas.openxmlformats.org/officeDocument/2006/relationships/video" Target="file://localhost/Users/charlessimpkins/Documents/web%20sites/Alex's%20home%20page%202/files/3fingers_rotate_translate_range-5to5-withref1.mp4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df"/><Relationship Id="rId4" Type="http://schemas.openxmlformats.org/officeDocument/2006/relationships/image" Target="../media/image46.png"/><Relationship Id="rId5" Type="http://schemas.openxmlformats.org/officeDocument/2006/relationships/image" Target="../media/image35.pdf"/><Relationship Id="rId6" Type="http://schemas.openxmlformats.org/officeDocument/2006/relationships/image" Target="../media/image48.png"/><Relationship Id="rId7" Type="http://schemas.openxmlformats.org/officeDocument/2006/relationships/image" Target="../media/image36.png"/><Relationship Id="rId1" Type="http://schemas.openxmlformats.org/officeDocument/2006/relationships/video" Target="file://localhost/Users/charlessimpkins/Documents/web%20sites/Alex's%20home%20page%202/files/adprl2011/adprl2011-allpresentationfiles/adprlPRES2011/contactbreaking.mp4" TargetMode="Externa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charlessimpkins/Documents/web%20sites/Alex's%20home%20page%202/files/adprl2011/adprl2011-allpresentationfiles/adprlPRES2011/ADPRL_PRES_lowgain_wobbly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2.jpe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1" Type="http://schemas.openxmlformats.org/officeDocument/2006/relationships/video" Target="file://localhost/Users/charlessimpkins/Documents/web%20sites/Alex's%20home%20page%202/files/adprl2011/adprl2011-allpresentationfiles/adprlPRES2011/v2.mov" TargetMode="Externa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jpeg"/><Relationship Id="rId7" Type="http://schemas.openxmlformats.org/officeDocument/2006/relationships/image" Target="../media/image10.pdf"/><Relationship Id="rId8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11.pdf"/><Relationship Id="rId5" Type="http://schemas.openxmlformats.org/officeDocument/2006/relationships/image" Target="../media/image13.png"/><Relationship Id="rId6" Type="http://schemas.openxmlformats.org/officeDocument/2006/relationships/image" Target="../media/image12.pdf"/><Relationship Id="rId7" Type="http://schemas.openxmlformats.org/officeDocument/2006/relationships/image" Target="../media/image15.png"/><Relationship Id="rId8" Type="http://schemas.openxmlformats.org/officeDocument/2006/relationships/image" Target="../media/image13.pdf"/><Relationship Id="rId9" Type="http://schemas.openxmlformats.org/officeDocument/2006/relationships/image" Target="../media/image17.png"/><Relationship Id="rId10" Type="http://schemas.openxmlformats.org/officeDocument/2006/relationships/image" Target="../media/image14.png"/><Relationship Id="rId1" Type="http://schemas.openxmlformats.org/officeDocument/2006/relationships/video" Target="file://localhost/Users/charlessimpkins/Documents/web%20sites/Alex's%20home%20page%202/files/adprl2011/adprl2011-allpresentationfiles/adprlPRES2011/turns_interaction.mov" TargetMode="External"/><Relationship Id="rId2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df"/><Relationship Id="rId4" Type="http://schemas.openxmlformats.org/officeDocument/2006/relationships/image" Target="../media/image201.png"/><Relationship Id="rId5" Type="http://schemas.openxmlformats.org/officeDocument/2006/relationships/image" Target="../media/image16.pdf"/><Relationship Id="rId6" Type="http://schemas.openxmlformats.org/officeDocument/2006/relationships/image" Target="../media/image221.png"/><Relationship Id="rId7" Type="http://schemas.openxmlformats.org/officeDocument/2006/relationships/image" Target="../media/image17.pdf"/><Relationship Id="rId8" Type="http://schemas.openxmlformats.org/officeDocument/2006/relationships/image" Target="../media/image24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df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3.pdf"/><Relationship Id="rId12" Type="http://schemas.openxmlformats.org/officeDocument/2006/relationships/image" Target="../media/image27.png"/><Relationship Id="rId1" Type="http://schemas.openxmlformats.org/officeDocument/2006/relationships/video" Target="file://localhost/Users/charlessimpkins/Documents/web%20sites/Alex's%20home%20page%202/files/adprl2011/adprl2011-allpresentationfiles/adprlPRES2011/animation-forcingfun1.avi" TargetMode="Externa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6.xml"/><Relationship Id="rId4" Type="http://schemas.openxmlformats.org/officeDocument/2006/relationships/image" Target="../media/image19.pdf"/><Relationship Id="rId5" Type="http://schemas.openxmlformats.org/officeDocument/2006/relationships/image" Target="../media/image20.png"/><Relationship Id="rId6" Type="http://schemas.openxmlformats.org/officeDocument/2006/relationships/image" Target="../media/image20.pdf"/><Relationship Id="rId7" Type="http://schemas.openxmlformats.org/officeDocument/2006/relationships/image" Target="../media/image222.png"/><Relationship Id="rId8" Type="http://schemas.openxmlformats.org/officeDocument/2006/relationships/image" Target="../media/image21.pdf"/><Relationship Id="rId9" Type="http://schemas.openxmlformats.org/officeDocument/2006/relationships/image" Target="../media/image24.png"/><Relationship Id="rId10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25.pdf"/><Relationship Id="rId5" Type="http://schemas.openxmlformats.org/officeDocument/2006/relationships/image" Target="../media/image31.png"/><Relationship Id="rId6" Type="http://schemas.openxmlformats.org/officeDocument/2006/relationships/image" Target="../media/image26.pdf"/><Relationship Id="rId7" Type="http://schemas.openxmlformats.org/officeDocument/2006/relationships/image" Target="../media/image331.png"/><Relationship Id="rId8" Type="http://schemas.openxmlformats.org/officeDocument/2006/relationships/image" Target="../media/image27.pdf"/><Relationship Id="rId9" Type="http://schemas.openxmlformats.org/officeDocument/2006/relationships/image" Target="../media/image35.png"/><Relationship Id="rId10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d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6087" y="2130425"/>
            <a:ext cx="8580783" cy="147002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Helvetica"/>
                <a:cs typeface="Helvetica"/>
              </a:rPr>
              <a:t>Complex object manipulation with hierarchical optimal control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611607"/>
            <a:ext cx="7772400" cy="1199704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Helvetica"/>
                <a:cs typeface="Helvetica"/>
              </a:rPr>
              <a:t>Dr. Alex Simpkins and</a:t>
            </a:r>
          </a:p>
          <a:p>
            <a:r>
              <a:rPr lang="en-US" dirty="0" smtClean="0">
                <a:solidFill>
                  <a:schemeClr val="tx1"/>
                </a:solidFill>
                <a:latin typeface="Helvetica"/>
                <a:cs typeface="Helvetica"/>
              </a:rPr>
              <a:t>Prof. Emanuel Todorov</a:t>
            </a:r>
          </a:p>
          <a:p>
            <a:r>
              <a:rPr lang="en-US" sz="2162" dirty="0" smtClean="0">
                <a:solidFill>
                  <a:schemeClr val="tx1"/>
                </a:solidFill>
                <a:latin typeface="Helvetica"/>
                <a:cs typeface="Helvetica"/>
              </a:rPr>
              <a:t>University of Washington, Seattle</a:t>
            </a:r>
            <a:endParaRPr lang="en-US" sz="2162" dirty="0">
              <a:solidFill>
                <a:schemeClr val="tx1"/>
              </a:solidFill>
              <a:latin typeface="Helvetica"/>
              <a:cs typeface="Helvetica"/>
            </a:endParaRP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13149-9F38-684D-BE3C-087C4609CEC7}" type="datetime1">
              <a:rPr lang="en-US" smtClean="0"/>
              <a:pPr/>
              <a:t>4/25/11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SSCI ADPRL, Paris, France April 11-15, 2011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17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Results – grasp and track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5" name="Picture 4" descr="trackingxyth2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58761" y="4481563"/>
            <a:ext cx="2623185" cy="2114550"/>
          </a:xfrm>
          <a:prstGeom prst="rect">
            <a:avLst/>
          </a:prstGeom>
        </p:spPr>
      </p:pic>
      <p:pic>
        <p:nvPicPr>
          <p:cNvPr id="6" name="Picture 5" descr="tracking-sines2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6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3201286" y="4515583"/>
            <a:ext cx="2708910" cy="2103120"/>
          </a:xfrm>
          <a:prstGeom prst="rect">
            <a:avLst/>
          </a:prstGeom>
        </p:spPr>
      </p:pic>
      <p:pic>
        <p:nvPicPr>
          <p:cNvPr id="7" name="Picture 6" descr="timing2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8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6082485" y="4664357"/>
            <a:ext cx="2560320" cy="1960245"/>
          </a:xfrm>
          <a:prstGeom prst="rect">
            <a:avLst/>
          </a:prstGeom>
        </p:spPr>
      </p:pic>
      <p:pic>
        <p:nvPicPr>
          <p:cNvPr id="8" name="3fingers_flat_translate_range-5to5-withproperreference.mp4">
            <a:hlinkClick r:id="" action="ppaction://media"/>
          </p:cNvPr>
          <p:cNvPicPr/>
          <p:nvPr>
            <a:videoFile r:link="rId1"/>
          </p:nvPr>
        </p:nvPicPr>
        <p:blipFill>
          <a:blip r:embed="rId10"/>
          <a:stretch>
            <a:fillRect/>
          </a:stretch>
        </p:blipFill>
        <p:spPr>
          <a:xfrm>
            <a:off x="744955" y="1202178"/>
            <a:ext cx="3163911" cy="3163911"/>
          </a:xfrm>
          <a:prstGeom prst="rect">
            <a:avLst/>
          </a:prstGeom>
        </p:spPr>
      </p:pic>
      <p:pic>
        <p:nvPicPr>
          <p:cNvPr id="10" name="3fingers_rotate_translate_range-5to5-withref1.mp4">
            <a:hlinkClick r:id="" action="ppaction://media"/>
          </p:cNvPr>
          <p:cNvPicPr/>
          <p:nvPr>
            <a:videoFile r:link="rId2"/>
          </p:nvPr>
        </p:nvPicPr>
        <p:blipFill>
          <a:blip r:embed="rId11"/>
          <a:stretch>
            <a:fillRect/>
          </a:stretch>
        </p:blipFill>
        <p:spPr>
          <a:xfrm>
            <a:off x="5488384" y="1202178"/>
            <a:ext cx="3198416" cy="3198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9484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Results – contact breaking 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4" name="Picture 3" descr="contact-breaking-3xy-rot2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5030410" y="4578184"/>
            <a:ext cx="2805279" cy="2285550"/>
          </a:xfrm>
          <a:prstGeom prst="rect">
            <a:avLst/>
          </a:prstGeom>
        </p:spPr>
      </p:pic>
      <p:pic>
        <p:nvPicPr>
          <p:cNvPr id="5" name="Picture 4" descr="contact-breaking-2-rot2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1575510" y="4586257"/>
            <a:ext cx="2869628" cy="2326380"/>
          </a:xfrm>
          <a:prstGeom prst="rect">
            <a:avLst/>
          </a:prstGeom>
        </p:spPr>
      </p:pic>
      <p:pic>
        <p:nvPicPr>
          <p:cNvPr id="9" name="contactbreaking.mp4">
            <a:hlinkClick r:id="" action="ppaction://media"/>
          </p:cNvPr>
          <p:cNvPicPr/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1666927" y="670302"/>
            <a:ext cx="5873932" cy="3915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1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34940"/>
            <a:ext cx="8229600" cy="583738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Helvetica"/>
                <a:cs typeface="Helvetica"/>
              </a:rPr>
              <a:t>Contributions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New dynamic hierarchical control approach to manipulation, also applicable to locomotion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Minimal manual tweaking (as opposed to some ‘painful’ methods), tuned with intuitive parameters (only a few), easy to expand behavioral complexity or blend/change behaviors online</a:t>
            </a:r>
          </a:p>
          <a:p>
            <a:pPr lvl="1"/>
            <a:r>
              <a:rPr lang="en-US" dirty="0" err="1" smtClean="0">
                <a:latin typeface="Helvetica"/>
                <a:cs typeface="Helvetica"/>
              </a:rPr>
              <a:t>Realtime</a:t>
            </a:r>
            <a:r>
              <a:rPr lang="en-US" dirty="0" smtClean="0">
                <a:latin typeface="Helvetica"/>
                <a:cs typeface="Helvetica"/>
              </a:rPr>
              <a:t> implementation – no offline computation, fast enough to run on real robots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Manipulation and locomotion treated as the same problem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Joint limit handling with soft boundary acting as a spring when moving outside workspace, contributes to numerical stability, smoothness, parallels biological systems</a:t>
            </a:r>
          </a:p>
          <a:p>
            <a:r>
              <a:rPr lang="en-US" dirty="0" smtClean="0">
                <a:latin typeface="Helvetica"/>
                <a:cs typeface="Helvetica"/>
              </a:rPr>
              <a:t>In progress/next steps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3D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Implementation on real robots (object spinning task)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MPC at lower level vs. force fields (comparison)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Stability/robustness analysis more quantitative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Active sensing – learn object while manipulating, or manipulate to learn object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Compare with trajectory methods, also being developed in our lab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370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Conclusions</a:t>
            </a:r>
            <a:endParaRPr lang="en-US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94808" y="1167439"/>
            <a:ext cx="7772400" cy="1829761"/>
          </a:xfrm>
        </p:spPr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711200" y="5658296"/>
            <a:ext cx="7772400" cy="1199704"/>
          </a:xfrm>
        </p:spPr>
        <p:txBody>
          <a:bodyPr/>
          <a:lstStyle/>
          <a:p>
            <a:r>
              <a:rPr lang="en-US" b="1" i="1" dirty="0" smtClean="0"/>
              <a:t>More information at </a:t>
            </a:r>
            <a:r>
              <a:rPr lang="en-US" b="1" i="1" dirty="0" err="1" smtClean="0"/>
              <a:t>casimpkinsjr.radiantdolphinpress.com</a:t>
            </a:r>
            <a:endParaRPr lang="en-US" b="1" i="1" dirty="0"/>
          </a:p>
        </p:txBody>
      </p:sp>
      <p:pic>
        <p:nvPicPr>
          <p:cNvPr id="10" name="Picture 9" descr="IMG_27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665591" y="663602"/>
            <a:ext cx="5259789" cy="39286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38428"/>
            <a:ext cx="3860800" cy="4525963"/>
          </a:xfrm>
        </p:spPr>
        <p:txBody>
          <a:bodyPr/>
          <a:lstStyle/>
          <a:p>
            <a:r>
              <a:rPr lang="en-US" dirty="0" smtClean="0"/>
              <a:t>Ease of tuning – high level doesn’t affect low level stability</a:t>
            </a:r>
          </a:p>
          <a:p>
            <a:pPr lvl="1"/>
            <a:r>
              <a:rPr lang="en-US" dirty="0" smtClean="0"/>
              <a:t>Build stable system in pieces if necessary with difficult systems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338"/>
            <a:ext cx="8229600" cy="1143000"/>
          </a:xfrm>
        </p:spPr>
        <p:txBody>
          <a:bodyPr/>
          <a:lstStyle/>
          <a:p>
            <a:r>
              <a:rPr lang="en-US" dirty="0" smtClean="0"/>
              <a:t>Appendix - 1</a:t>
            </a:r>
            <a:endParaRPr lang="en-US" dirty="0"/>
          </a:p>
        </p:txBody>
      </p:sp>
      <p:pic>
        <p:nvPicPr>
          <p:cNvPr id="4" name="ADPRL_PRES_lowgain_wobbly.mov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318000" y="1138428"/>
            <a:ext cx="4368800" cy="436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fingerholdingphone.jpg"/>
          <p:cNvPicPr>
            <a:picLocks noGrp="1" noChangeAspect="1"/>
          </p:cNvPicPr>
          <p:nvPr>
            <p:ph idx="1"/>
          </p:nvPr>
        </p:nvPicPr>
        <p:blipFill>
          <a:blip r:embed="rId4"/>
          <a:srcRect l="-18187" r="-18187"/>
          <a:stretch>
            <a:fillRect/>
          </a:stretch>
        </p:blipFill>
        <p:spPr>
          <a:xfrm>
            <a:off x="5354894" y="719138"/>
            <a:ext cx="3814506" cy="209783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Object Manipulation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15900" y="1430100"/>
            <a:ext cx="5189939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3200" i="1" dirty="0" smtClean="0">
                <a:latin typeface="Helvetica"/>
                <a:cs typeface="Helvetica"/>
              </a:rPr>
              <a:t>Controlling the trajectory or state of an object with external forces applied by manipulators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3200" dirty="0" smtClean="0">
                <a:latin typeface="Helvetica"/>
                <a:cs typeface="Helvetica"/>
              </a:rPr>
              <a:t>Complex problem</a:t>
            </a:r>
          </a:p>
          <a:p>
            <a:pPr marL="800100" lvl="1" indent="-342900">
              <a:spcBef>
                <a:spcPct val="20000"/>
              </a:spcBef>
              <a:buFont typeface="Arial"/>
              <a:buChar char="•"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/>
                <a:ea typeface="+mn-ea"/>
                <a:cs typeface="Helvetica"/>
              </a:rPr>
              <a:t>Nonlinearities</a:t>
            </a:r>
          </a:p>
          <a:p>
            <a:pPr marL="800100" lvl="1" indent="-342900">
              <a:spcBef>
                <a:spcPct val="20000"/>
              </a:spcBef>
              <a:buFont typeface="Arial"/>
              <a:buChar char="•"/>
            </a:pPr>
            <a:r>
              <a:rPr lang="en-US" sz="3200" dirty="0" smtClean="0">
                <a:latin typeface="Helvetica"/>
                <a:cs typeface="Helvetica"/>
              </a:rPr>
              <a:t>Contacts/collisions</a:t>
            </a:r>
          </a:p>
          <a:p>
            <a:pPr marL="1257300" lvl="2" indent="-342900">
              <a:spcBef>
                <a:spcPct val="20000"/>
              </a:spcBef>
              <a:buFont typeface="Arial"/>
              <a:buChar char="•"/>
            </a:pPr>
            <a:r>
              <a:rPr lang="en-US" sz="3200" dirty="0" smtClean="0">
                <a:latin typeface="Helvetica"/>
                <a:cs typeface="Helvetica"/>
              </a:rPr>
              <a:t>Discontinuities</a:t>
            </a:r>
          </a:p>
          <a:p>
            <a:pPr marL="1257300" lvl="2" indent="-342900">
              <a:spcBef>
                <a:spcPct val="20000"/>
              </a:spcBef>
              <a:buFont typeface="Arial"/>
              <a:buChar char="•"/>
            </a:pPr>
            <a:r>
              <a:rPr lang="en-US" sz="3200" dirty="0" smtClean="0">
                <a:latin typeface="Helvetica"/>
                <a:cs typeface="Helvetica"/>
              </a:rPr>
              <a:t>Changing problem</a:t>
            </a:r>
          </a:p>
          <a:p>
            <a:pPr marL="800100" lvl="1" indent="-342900">
              <a:spcBef>
                <a:spcPct val="20000"/>
              </a:spcBef>
              <a:buFont typeface="Arial"/>
              <a:buChar char="•"/>
            </a:pPr>
            <a:r>
              <a:rPr lang="en-US" sz="3200" dirty="0" smtClean="0">
                <a:latin typeface="Helvetica"/>
                <a:cs typeface="Helvetica"/>
              </a:rPr>
              <a:t>Friction</a:t>
            </a:r>
          </a:p>
          <a:p>
            <a:pPr marL="800100" lvl="1" indent="-342900">
              <a:spcBef>
                <a:spcPct val="20000"/>
              </a:spcBef>
              <a:buFont typeface="Arial"/>
              <a:buChar char="•"/>
            </a:pPr>
            <a:r>
              <a:rPr lang="en-US" sz="3200" dirty="0" smtClean="0">
                <a:latin typeface="Helvetica"/>
                <a:cs typeface="Helvetica"/>
              </a:rPr>
              <a:t>Redundancy</a:t>
            </a:r>
          </a:p>
          <a:p>
            <a:pPr marL="800100" lvl="1" indent="-342900">
              <a:spcBef>
                <a:spcPct val="20000"/>
              </a:spcBef>
              <a:buFont typeface="Arial"/>
              <a:buChar char="•"/>
            </a:pPr>
            <a:r>
              <a:rPr lang="en-US" sz="3200" dirty="0" smtClean="0">
                <a:latin typeface="Helvetica"/>
                <a:cs typeface="Helvetica"/>
              </a:rPr>
              <a:t>High dimensionality</a:t>
            </a:r>
          </a:p>
          <a:p>
            <a:pPr marL="800100" lvl="1" indent="-342900">
              <a:spcBef>
                <a:spcPct val="20000"/>
              </a:spcBef>
              <a:buFont typeface="Arial"/>
              <a:buChar char="•"/>
            </a:pPr>
            <a:r>
              <a:rPr lang="en-US" sz="3200" dirty="0" smtClean="0">
                <a:latin typeface="Helvetica"/>
                <a:cs typeface="Helvetica"/>
              </a:rPr>
              <a:t>Under-actuation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5204" y="3844334"/>
            <a:ext cx="2807763" cy="9979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65203" y="4842273"/>
            <a:ext cx="2807763" cy="1016307"/>
          </a:xfrm>
          <a:prstGeom prst="rect">
            <a:avLst/>
          </a:prstGeom>
        </p:spPr>
      </p:pic>
      <p:pic>
        <p:nvPicPr>
          <p:cNvPr id="8" name="v2.mov">
            <a:hlinkClick r:id="" action="ppaction://media"/>
          </p:cNvPr>
          <p:cNvPicPr/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4610100" y="3149600"/>
            <a:ext cx="40640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4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300" y="1166216"/>
            <a:ext cx="5893010" cy="5079191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Helvetica"/>
                <a:cs typeface="Helvetica"/>
              </a:rPr>
              <a:t>Significance/Relevance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Interaction with the world is part of learning and normal functioning</a:t>
            </a:r>
          </a:p>
          <a:p>
            <a:pPr lvl="2"/>
            <a:r>
              <a:rPr lang="en-US" dirty="0" smtClean="0">
                <a:latin typeface="Helvetica"/>
                <a:cs typeface="Helvetica"/>
              </a:rPr>
              <a:t>We explore and process </a:t>
            </a:r>
            <a:r>
              <a:rPr lang="en-US" dirty="0" err="1" smtClean="0">
                <a:latin typeface="Helvetica"/>
                <a:cs typeface="Helvetica"/>
              </a:rPr>
              <a:t>Haptic</a:t>
            </a:r>
            <a:r>
              <a:rPr lang="en-US" dirty="0" smtClean="0">
                <a:latin typeface="Helvetica"/>
                <a:cs typeface="Helvetica"/>
              </a:rPr>
              <a:t> information, expand knowledge</a:t>
            </a:r>
          </a:p>
          <a:p>
            <a:pPr lvl="2"/>
            <a:r>
              <a:rPr lang="en-US" dirty="0" smtClean="0">
                <a:latin typeface="Helvetica"/>
                <a:cs typeface="Helvetica"/>
              </a:rPr>
              <a:t>Better method, improved learning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Humans are excellent at interacting dynamically with our dynamic world!</a:t>
            </a:r>
          </a:p>
          <a:p>
            <a:pPr lvl="2"/>
            <a:r>
              <a:rPr lang="en-US" dirty="0" smtClean="0">
                <a:latin typeface="Helvetica"/>
                <a:cs typeface="Helvetica"/>
              </a:rPr>
              <a:t>This is poorly understood from a control/machine learning perspective</a:t>
            </a:r>
          </a:p>
          <a:p>
            <a:pPr lvl="3"/>
            <a:r>
              <a:rPr lang="en-US" dirty="0" smtClean="0">
                <a:latin typeface="Helvetica"/>
                <a:cs typeface="Helvetica"/>
              </a:rPr>
              <a:t>Crumple a piece of paper 60 times, you will do it 60 different ways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Significant portion of  neurons in brain involved in </a:t>
            </a:r>
            <a:r>
              <a:rPr lang="en-US" dirty="0" err="1" smtClean="0">
                <a:latin typeface="Helvetica"/>
                <a:cs typeface="Helvetica"/>
              </a:rPr>
              <a:t>sensorimotor</a:t>
            </a:r>
            <a:r>
              <a:rPr lang="en-US" dirty="0" smtClean="0">
                <a:latin typeface="Helvetica"/>
                <a:cs typeface="Helvetica"/>
              </a:rPr>
              <a:t> processes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Artificial systems need to interact with the world intelligently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21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Object Manipulation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4" name="Picture 3" descr="h1.psd"/>
          <p:cNvPicPr>
            <a:picLocks noChangeAspect="1"/>
          </p:cNvPicPr>
          <p:nvPr/>
        </p:nvPicPr>
        <p:blipFill>
          <a:blip r:embed="rId3">
            <a:alphaModFix amt="79000"/>
          </a:blip>
          <a:stretch>
            <a:fillRect/>
          </a:stretch>
        </p:blipFill>
        <p:spPr>
          <a:xfrm>
            <a:off x="6606808" y="-183002"/>
            <a:ext cx="2390370" cy="2235796"/>
          </a:xfrm>
          <a:prstGeom prst="rect">
            <a:avLst/>
          </a:prstGeom>
        </p:spPr>
      </p:pic>
      <p:pic>
        <p:nvPicPr>
          <p:cNvPr id="5" name="Picture 4" descr="h2.psd"/>
          <p:cNvPicPr>
            <a:picLocks noChangeAspect="1"/>
          </p:cNvPicPr>
          <p:nvPr/>
        </p:nvPicPr>
        <p:blipFill>
          <a:blip r:embed="rId4">
            <a:alphaModFix amt="79000"/>
          </a:blip>
          <a:stretch>
            <a:fillRect/>
          </a:stretch>
        </p:blipFill>
        <p:spPr>
          <a:xfrm>
            <a:off x="6606808" y="-183002"/>
            <a:ext cx="2390370" cy="2235796"/>
          </a:xfrm>
          <a:prstGeom prst="rect">
            <a:avLst/>
          </a:prstGeom>
        </p:spPr>
      </p:pic>
      <p:pic>
        <p:nvPicPr>
          <p:cNvPr id="6" name="Picture 5" descr="h3.psd"/>
          <p:cNvPicPr>
            <a:picLocks noChangeAspect="1"/>
          </p:cNvPicPr>
          <p:nvPr/>
        </p:nvPicPr>
        <p:blipFill>
          <a:blip r:embed="rId5">
            <a:alphaModFix amt="81000"/>
          </a:blip>
          <a:stretch>
            <a:fillRect/>
          </a:stretch>
        </p:blipFill>
        <p:spPr>
          <a:xfrm>
            <a:off x="6606808" y="-183002"/>
            <a:ext cx="2390370" cy="2235796"/>
          </a:xfrm>
          <a:prstGeom prst="rect">
            <a:avLst/>
          </a:prstGeom>
        </p:spPr>
      </p:pic>
      <p:pic>
        <p:nvPicPr>
          <p:cNvPr id="7" name="Picture 6" descr="62 Judo Chop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6610" y="4713165"/>
            <a:ext cx="3190690" cy="2099475"/>
          </a:xfrm>
          <a:prstGeom prst="rect">
            <a:avLst/>
          </a:prstGeom>
        </p:spPr>
      </p:pic>
      <p:pic>
        <p:nvPicPr>
          <p:cNvPr id="8" name="Picture 7" descr="Screen shot 2011-01-27 at 5.20.31 PM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7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6660575" y="2052794"/>
            <a:ext cx="2393303" cy="26150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7780" y="4699000"/>
            <a:ext cx="5059680" cy="218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00822"/>
            <a:ext cx="6266655" cy="4518304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Helvetica"/>
                <a:cs typeface="Helvetica"/>
              </a:rPr>
              <a:t>Manipulation 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Assume a grip predefined, contacts static/quasi-static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Determine forces to move object in prescribed manner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Optimal control</a:t>
            </a:r>
          </a:p>
          <a:p>
            <a:r>
              <a:rPr lang="en-US" dirty="0" smtClean="0">
                <a:latin typeface="Helvetica"/>
                <a:cs typeface="Helvetica"/>
              </a:rPr>
              <a:t>Grasp studies – how do humans grasp objects?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Quasi-static notion yet again</a:t>
            </a:r>
          </a:p>
          <a:p>
            <a:r>
              <a:rPr lang="en-US" dirty="0" smtClean="0">
                <a:latin typeface="Helvetica"/>
                <a:cs typeface="Helvetica"/>
              </a:rPr>
              <a:t>Locomotion approaches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Manipulation and locomotion are highly related</a:t>
            </a:r>
          </a:p>
          <a:p>
            <a:pPr lvl="2"/>
            <a:r>
              <a:rPr lang="en-US" dirty="0" smtClean="0">
                <a:latin typeface="Helvetica"/>
                <a:cs typeface="Helvetica"/>
              </a:rPr>
              <a:t>Many of the challenges are similar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Relevant locomotion approaches which are promising based upon optimal control and RL</a:t>
            </a:r>
          </a:p>
          <a:p>
            <a:pPr lvl="2"/>
            <a:r>
              <a:rPr lang="en-US" dirty="0" smtClean="0">
                <a:latin typeface="Helvetica"/>
                <a:cs typeface="Helvetica"/>
              </a:rPr>
              <a:t>Typically hierarchical, often offline components</a:t>
            </a:r>
          </a:p>
          <a:p>
            <a:pPr lvl="1"/>
            <a:endParaRPr lang="en-US" dirty="0" smtClean="0">
              <a:latin typeface="Helvetica"/>
              <a:cs typeface="Helvetica"/>
            </a:endParaRPr>
          </a:p>
          <a:p>
            <a:pPr lvl="1"/>
            <a:endParaRPr lang="en-US" dirty="0">
              <a:latin typeface="Helvetica"/>
              <a:cs typeface="Helvetic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432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Existing approaches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4" name="Picture 3" descr="Screen shot 2011-01-27 at 2.12.37 PM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952530" y="672280"/>
            <a:ext cx="6819374" cy="1653684"/>
          </a:xfrm>
          <a:prstGeom prst="rect">
            <a:avLst/>
          </a:prstGeom>
        </p:spPr>
      </p:pic>
      <p:pic>
        <p:nvPicPr>
          <p:cNvPr id="5" name="Picture 4" descr="Screen shot 2011-01-27 at 2.18.53 PM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6"/>
              <a:srcRect l="11593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7"/>
              <a:srcRect l="11593"/>
              <a:stretch>
                <a:fillRect/>
              </a:stretch>
            </p:blipFill>
          </mc:Fallback>
        </mc:AlternateContent>
        <p:spPr>
          <a:xfrm>
            <a:off x="7900972" y="2339696"/>
            <a:ext cx="1243028" cy="1413012"/>
          </a:xfrm>
          <a:prstGeom prst="rect">
            <a:avLst/>
          </a:prstGeom>
        </p:spPr>
      </p:pic>
      <p:pic>
        <p:nvPicPr>
          <p:cNvPr id="6" name="Picture 5" descr="Screen shot 2011-01-27 at 2.19.02 PM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8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6528876" y="2292097"/>
            <a:ext cx="1211783" cy="1608031"/>
          </a:xfrm>
          <a:prstGeom prst="rect">
            <a:avLst/>
          </a:prstGeom>
        </p:spPr>
      </p:pic>
      <p:pic>
        <p:nvPicPr>
          <p:cNvPr id="8" name="turns_interaction.mov">
            <a:hlinkClick r:id="" action="ppaction://media"/>
          </p:cNvPr>
          <p:cNvPicPr/>
          <p:nvPr>
            <a:videoFile r:link="rId1"/>
          </p:nvPr>
        </p:nvPicPr>
        <p:blipFill>
          <a:blip r:embed="rId10"/>
          <a:stretch>
            <a:fillRect/>
          </a:stretch>
        </p:blipFill>
        <p:spPr>
          <a:xfrm>
            <a:off x="6292573" y="4003212"/>
            <a:ext cx="2877345" cy="191823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71776" y="2051168"/>
            <a:ext cx="11635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[</a:t>
            </a:r>
            <a:r>
              <a:rPr lang="en-US" sz="1600" i="1" dirty="0" err="1" smtClean="0"/>
              <a:t>Popovic</a:t>
            </a:r>
            <a:r>
              <a:rPr lang="en-US" sz="1600" i="1" dirty="0" smtClean="0"/>
              <a:t>]</a:t>
            </a:r>
            <a:endParaRPr lang="en-US" sz="1600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8327660" y="3414154"/>
            <a:ext cx="6943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[Liu]</a:t>
            </a:r>
            <a:endParaRPr lang="en-US" sz="16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7980500" y="5921442"/>
            <a:ext cx="11635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[</a:t>
            </a:r>
            <a:r>
              <a:rPr lang="en-US" sz="1600" i="1" dirty="0" err="1" smtClean="0"/>
              <a:t>Popovic</a:t>
            </a:r>
            <a:r>
              <a:rPr lang="en-US" sz="1600" i="1" dirty="0" smtClean="0"/>
              <a:t>]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22924" y="657734"/>
            <a:ext cx="5258718" cy="546843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>
                <a:latin typeface="Helvetica"/>
                <a:cs typeface="Helvetica"/>
              </a:rPr>
              <a:t>2D – first step</a:t>
            </a:r>
          </a:p>
          <a:p>
            <a:r>
              <a:rPr lang="en-US" dirty="0" smtClean="0">
                <a:latin typeface="Helvetica"/>
                <a:cs typeface="Helvetica"/>
              </a:rPr>
              <a:t>Objects</a:t>
            </a:r>
          </a:p>
          <a:p>
            <a:pPr lvl="1">
              <a:buNone/>
            </a:pPr>
            <a:r>
              <a:rPr lang="en-US" dirty="0" smtClean="0">
                <a:latin typeface="Helvetica"/>
                <a:cs typeface="Helvetica"/>
              </a:rPr>
              <a:t>Mass, center of mass, inertia, boundary</a:t>
            </a:r>
          </a:p>
          <a:p>
            <a:r>
              <a:rPr lang="en-US" dirty="0" smtClean="0">
                <a:latin typeface="Helvetica"/>
                <a:cs typeface="Helvetica"/>
              </a:rPr>
              <a:t>Given # of manipulators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Modeled as point masses, since actuators are very capable, and dynamics are approximately linear (dominated by rotor J)</a:t>
            </a:r>
          </a:p>
          <a:p>
            <a:r>
              <a:rPr lang="en-US" dirty="0" smtClean="0">
                <a:latin typeface="Helvetica"/>
                <a:cs typeface="Helvetica"/>
              </a:rPr>
              <a:t>Simple/efficient/fast contact/collision algorithm here 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No-slip condition (equivalent to very sticky objects/manipulator end points)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Facilitates </a:t>
            </a:r>
            <a:r>
              <a:rPr lang="en-US" dirty="0" err="1" smtClean="0">
                <a:latin typeface="Helvetica"/>
                <a:cs typeface="Helvetica"/>
              </a:rPr>
              <a:t>realtime</a:t>
            </a:r>
            <a:r>
              <a:rPr lang="en-US" dirty="0" smtClean="0">
                <a:latin typeface="Helvetica"/>
                <a:cs typeface="Helvetica"/>
              </a:rPr>
              <a:t> implementation</a:t>
            </a:r>
          </a:p>
          <a:p>
            <a:pPr lvl="2"/>
            <a:r>
              <a:rPr lang="en-US" dirty="0" smtClean="0">
                <a:latin typeface="Helvetica"/>
                <a:cs typeface="Helvetica"/>
              </a:rPr>
              <a:t>Parallel GPU processing possible</a:t>
            </a:r>
          </a:p>
          <a:p>
            <a:r>
              <a:rPr lang="en-US" dirty="0" smtClean="0">
                <a:latin typeface="Helvetica"/>
                <a:cs typeface="Helvetica"/>
              </a:rPr>
              <a:t>2-part computation - total forces on 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Object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Manipulators (contact or not)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47002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Model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5" name="Picture 4" descr="system2d.ai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rcRect l="22066" t="18603" r="20578" b="18802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4"/>
              <a:srcRect l="22066" t="18603" r="20578" b="18802"/>
              <a:stretch>
                <a:fillRect/>
              </a:stretch>
            </p:blipFill>
          </mc:Fallback>
        </mc:AlternateContent>
        <p:spPr>
          <a:xfrm>
            <a:off x="6132332" y="36498"/>
            <a:ext cx="3011668" cy="3286823"/>
          </a:xfrm>
          <a:prstGeom prst="rect">
            <a:avLst/>
          </a:prstGeom>
        </p:spPr>
      </p:pic>
      <p:pic>
        <p:nvPicPr>
          <p:cNvPr id="7" name="Picture 6" descr="Screen shot 2011-01-27 at 5.32.34 PM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5023459" y="3368681"/>
            <a:ext cx="4608539" cy="1643697"/>
          </a:xfrm>
          <a:prstGeom prst="rect">
            <a:avLst/>
          </a:prstGeom>
        </p:spPr>
      </p:pic>
      <p:pic>
        <p:nvPicPr>
          <p:cNvPr id="8" name="Picture 7" descr="Screen shot 2011-01-27 at 5.32.47 PM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7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5224694" y="5087472"/>
            <a:ext cx="1951355" cy="64897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7543800" y="851548"/>
            <a:ext cx="253352" cy="253352"/>
          </a:xfrm>
          <a:prstGeom prst="ellipse">
            <a:avLst/>
          </a:prstGeom>
          <a:solidFill>
            <a:schemeClr val="bg1"/>
          </a:solidFill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12" name="Group 11"/>
          <p:cNvGrpSpPr/>
          <p:nvPr/>
        </p:nvGrpSpPr>
        <p:grpSpPr>
          <a:xfrm>
            <a:off x="7543800" y="851548"/>
            <a:ext cx="253352" cy="253352"/>
            <a:chOff x="5652770" y="318770"/>
            <a:chExt cx="822960" cy="822960"/>
          </a:xfrm>
        </p:grpSpPr>
        <p:sp>
          <p:nvSpPr>
            <p:cNvPr id="10" name="Pie 9"/>
            <p:cNvSpPr/>
            <p:nvPr/>
          </p:nvSpPr>
          <p:spPr>
            <a:xfrm>
              <a:off x="5652770" y="318770"/>
              <a:ext cx="822960" cy="822960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1"/>
            </a:solidFill>
            <a:ln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Pie 10"/>
            <p:cNvSpPr/>
            <p:nvPr/>
          </p:nvSpPr>
          <p:spPr>
            <a:xfrm rot="10800000">
              <a:off x="5652770" y="318770"/>
              <a:ext cx="822960" cy="822960"/>
            </a:xfrm>
            <a:prstGeom prst="pie">
              <a:avLst>
                <a:gd name="adj1" fmla="val 0"/>
                <a:gd name="adj2" fmla="val 5400000"/>
              </a:avLst>
            </a:prstGeom>
            <a:solidFill>
              <a:schemeClr val="tx1"/>
            </a:solidFill>
            <a:ln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2598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Break up single complex problem into multiple more tractable problems</a:t>
            </a:r>
          </a:p>
          <a:p>
            <a:r>
              <a:rPr lang="en-US" dirty="0" smtClean="0">
                <a:latin typeface="Helvetica"/>
                <a:cs typeface="Helvetica"/>
              </a:rPr>
              <a:t>Hierarchical – allows different strategies at each stage, more freedom</a:t>
            </a:r>
          </a:p>
          <a:p>
            <a:r>
              <a:rPr lang="en-US" dirty="0" smtClean="0">
                <a:latin typeface="Helvetica"/>
                <a:cs typeface="Helvetica"/>
              </a:rPr>
              <a:t>Behaviors can be encoded at various levels </a:t>
            </a:r>
          </a:p>
          <a:p>
            <a:endParaRPr lang="en-US" dirty="0">
              <a:latin typeface="Helvetica"/>
              <a:cs typeface="Helvetic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1298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Helvetica"/>
                <a:cs typeface="Helvetica"/>
              </a:rPr>
              <a:t>Hierarchical control methodology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4" name="Picture 3" descr="hierarchicalblock2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tretch>
                <a:fillRect/>
              </a:stretch>
            </p:blipFill>
          </mc:Choice>
          <mc:Fallback xmlns:ma="http://schemas.microsoft.com/office/mac/drawingml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0" y="3548662"/>
            <a:ext cx="9144000" cy="3332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12077" y="816717"/>
            <a:ext cx="3450626" cy="2062948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81426" y="3013168"/>
            <a:ext cx="5824974" cy="3620849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latin typeface="Helvetica"/>
                <a:cs typeface="Helvetica"/>
              </a:rPr>
              <a:t>Mid-Level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Given required force, and the state of the system </a:t>
            </a:r>
          </a:p>
          <a:p>
            <a:pPr lvl="2"/>
            <a:r>
              <a:rPr lang="en-US" dirty="0" smtClean="0">
                <a:latin typeface="Helvetica"/>
                <a:cs typeface="Helvetica"/>
              </a:rPr>
              <a:t>What should the individual forces be?</a:t>
            </a:r>
          </a:p>
          <a:p>
            <a:pPr lvl="2"/>
            <a:r>
              <a:rPr lang="en-US" dirty="0" smtClean="0">
                <a:latin typeface="Helvetica"/>
                <a:cs typeface="Helvetica"/>
              </a:rPr>
              <a:t>Where should they be applied?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Optimization and FC function</a:t>
            </a:r>
          </a:p>
          <a:p>
            <a:pPr lvl="2"/>
            <a:r>
              <a:rPr lang="en-US" dirty="0" smtClean="0">
                <a:latin typeface="Helvetica"/>
                <a:cs typeface="Helvetica"/>
              </a:rPr>
              <a:t>Part I : Arranged as quadratic optimization, terms account for </a:t>
            </a:r>
          </a:p>
          <a:p>
            <a:pPr lvl="3"/>
            <a:r>
              <a:rPr lang="en-US" dirty="0" smtClean="0">
                <a:latin typeface="Helvetica"/>
                <a:cs typeface="Helvetica"/>
              </a:rPr>
              <a:t>Force tracking error</a:t>
            </a:r>
          </a:p>
          <a:p>
            <a:pPr lvl="3"/>
            <a:r>
              <a:rPr lang="en-US" dirty="0" smtClean="0">
                <a:latin typeface="Helvetica"/>
                <a:cs typeface="Helvetica"/>
              </a:rPr>
              <a:t>Minimizing individual forces</a:t>
            </a:r>
          </a:p>
          <a:p>
            <a:pPr lvl="2"/>
            <a:r>
              <a:rPr lang="en-US" dirty="0" smtClean="0">
                <a:latin typeface="Helvetica"/>
                <a:cs typeface="Helvetica"/>
              </a:rPr>
              <a:t>Part II : Virtual force field, similar to a cost function</a:t>
            </a:r>
          </a:p>
          <a:p>
            <a:pPr lvl="3"/>
            <a:r>
              <a:rPr lang="en-US" dirty="0" smtClean="0">
                <a:latin typeface="Helvetica"/>
                <a:cs typeface="Helvetica"/>
              </a:rPr>
              <a:t>State of system, workspace of each manipulator, location of end </a:t>
            </a:r>
            <a:r>
              <a:rPr lang="en-US" dirty="0" err="1" smtClean="0">
                <a:latin typeface="Helvetica"/>
                <a:cs typeface="Helvetica"/>
              </a:rPr>
              <a:t>effector</a:t>
            </a:r>
            <a:r>
              <a:rPr lang="en-US" dirty="0" smtClean="0">
                <a:latin typeface="Helvetica"/>
                <a:cs typeface="Helvetica"/>
              </a:rPr>
              <a:t>, location and parameters (or estimated) of object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9278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Force-Cost function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7" name="Picture 6" descr="Screen shot 2011-01-27 at 6.56.47 PM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03965" y="906984"/>
            <a:ext cx="2730500" cy="755650"/>
          </a:xfrm>
          <a:prstGeom prst="rect">
            <a:avLst/>
          </a:prstGeom>
        </p:spPr>
      </p:pic>
      <p:pic>
        <p:nvPicPr>
          <p:cNvPr id="8" name="Picture 7" descr="Screen shot 2011-01-27 at 6.57.17 PM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6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405431" y="1714688"/>
            <a:ext cx="3213100" cy="393700"/>
          </a:xfrm>
          <a:prstGeom prst="rect">
            <a:avLst/>
          </a:prstGeom>
        </p:spPr>
      </p:pic>
      <p:pic>
        <p:nvPicPr>
          <p:cNvPr id="9" name="Picture 8" descr="Screen shot 2011-01-27 at 6.57.28 PM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8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383345" y="2236691"/>
            <a:ext cx="1517650" cy="374650"/>
          </a:xfrm>
          <a:prstGeom prst="rect">
            <a:avLst/>
          </a:prstGeom>
        </p:spPr>
      </p:pic>
      <p:pic>
        <p:nvPicPr>
          <p:cNvPr id="12" name="animation-forcingfun1.avi">
            <a:hlinkClick r:id="" action="ppaction://media"/>
          </p:cNvPr>
          <p:cNvPicPr/>
          <p:nvPr>
            <a:videoFile r:link="rId1"/>
          </p:nvPr>
        </p:nvPicPr>
        <p:blipFill>
          <a:blip r:embed="rId10"/>
          <a:stretch>
            <a:fillRect/>
          </a:stretch>
        </p:blipFill>
        <p:spPr>
          <a:xfrm>
            <a:off x="5565984" y="3291323"/>
            <a:ext cx="3566678" cy="3566678"/>
          </a:xfrm>
          <a:prstGeom prst="rect">
            <a:avLst/>
          </a:prstGeom>
        </p:spPr>
      </p:pic>
      <p:pic>
        <p:nvPicPr>
          <p:cNvPr id="11" name="Picture 10" descr="Screen shot 2011-01-28 at 1.46.48 PM.pdf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11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5565984" y="-21437"/>
            <a:ext cx="3566678" cy="3166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Given a # of end effectors, manipulate an object of known parameters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Grab object, then track some reference for the object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Perform continuous rotation of the object in place</a:t>
            </a:r>
          </a:p>
          <a:p>
            <a:pPr lvl="1"/>
            <a:r>
              <a:rPr lang="en-US" dirty="0" smtClean="0">
                <a:latin typeface="Helvetica"/>
                <a:cs typeface="Helvetica"/>
              </a:rPr>
              <a:t>In both cases manipulator bases are fixed</a:t>
            </a:r>
          </a:p>
          <a:p>
            <a:pPr lvl="2"/>
            <a:r>
              <a:rPr lang="en-US" dirty="0" smtClean="0">
                <a:latin typeface="Helvetica"/>
                <a:cs typeface="Helvetica"/>
              </a:rPr>
              <a:t>Everything happens due to manipulators, not an arm</a:t>
            </a:r>
            <a:endParaRPr lang="en-US" dirty="0">
              <a:latin typeface="Helvetica"/>
              <a:cs typeface="Helvetic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Experimental tasks</a:t>
            </a:r>
            <a:endParaRPr lang="en-US" dirty="0">
              <a:latin typeface="Helvetica"/>
              <a:cs typeface="Helvetic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Helvetica"/>
                <a:cs typeface="Helvetica"/>
              </a:rPr>
              <a:t>Results – force tracking</a:t>
            </a:r>
            <a:endParaRPr lang="en-US" dirty="0">
              <a:latin typeface="Helvetica"/>
              <a:cs typeface="Helvetica"/>
            </a:endParaRPr>
          </a:p>
        </p:txBody>
      </p:sp>
      <p:pic>
        <p:nvPicPr>
          <p:cNvPr id="4" name="Picture 3" descr="forcetracking2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95884" y="1600200"/>
            <a:ext cx="2611755" cy="2091690"/>
          </a:xfrm>
          <a:prstGeom prst="rect">
            <a:avLst/>
          </a:prstGeom>
        </p:spPr>
      </p:pic>
      <p:pic>
        <p:nvPicPr>
          <p:cNvPr id="5" name="Picture 4" descr="forcegenerrzoom2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154648" y="1605191"/>
            <a:ext cx="2889370" cy="2121972"/>
          </a:xfrm>
          <a:prstGeom prst="rect">
            <a:avLst/>
          </a:prstGeom>
        </p:spPr>
      </p:pic>
      <p:pic>
        <p:nvPicPr>
          <p:cNvPr id="6" name="Picture 5" descr="circletrack2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6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3362500" y="3744880"/>
            <a:ext cx="2658838" cy="2159939"/>
          </a:xfrm>
          <a:prstGeom prst="rect">
            <a:avLst/>
          </a:prstGeom>
        </p:spPr>
      </p:pic>
      <p:pic>
        <p:nvPicPr>
          <p:cNvPr id="7" name="Picture 6" descr="forcegenerr2.eps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8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495883" y="3722201"/>
            <a:ext cx="2611755" cy="2130032"/>
          </a:xfrm>
          <a:prstGeom prst="rect">
            <a:avLst/>
          </a:prstGeom>
        </p:spPr>
      </p:pic>
      <p:pic>
        <p:nvPicPr>
          <p:cNvPr id="8" name="Picture 7" descr="blend2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66698" y="1945392"/>
            <a:ext cx="2981563" cy="2981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Concourse.thmx</Template>
  <TotalTime>2461</TotalTime>
  <Words>996</Words>
  <Application>Microsoft Macintosh PowerPoint</Application>
  <PresentationFormat>On-screen Show (4:3)</PresentationFormat>
  <Paragraphs>128</Paragraphs>
  <Slides>14</Slides>
  <Notes>6</Notes>
  <HiddenSlides>0</HiddenSlides>
  <MMClips>7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Concourse</vt:lpstr>
      <vt:lpstr>Complex object manipulation with hierarchical optimal control</vt:lpstr>
      <vt:lpstr>Object Manipulation</vt:lpstr>
      <vt:lpstr>Object Manipulation</vt:lpstr>
      <vt:lpstr>Existing approaches</vt:lpstr>
      <vt:lpstr>Model</vt:lpstr>
      <vt:lpstr>Hierarchical control methodology</vt:lpstr>
      <vt:lpstr>Force-Cost function</vt:lpstr>
      <vt:lpstr>Experimental tasks</vt:lpstr>
      <vt:lpstr>Results – force tracking</vt:lpstr>
      <vt:lpstr>Results – grasp and track</vt:lpstr>
      <vt:lpstr>Results – contact breaking </vt:lpstr>
      <vt:lpstr>Conclusions</vt:lpstr>
      <vt:lpstr>Thank you</vt:lpstr>
      <vt:lpstr>Appendix - 1</vt:lpstr>
    </vt:vector>
  </TitlesOfParts>
  <Manager/>
  <Company>UCSD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Complex Object Manipulation with Hierarchical Optimal Control</dc:title>
  <dc:subject/>
  <dc:creator>Alex Simpkins</dc:creator>
  <cp:keywords/>
  <dc:description/>
  <cp:lastModifiedBy>Alex Simpkins</cp:lastModifiedBy>
  <cp:revision>333</cp:revision>
  <dcterms:created xsi:type="dcterms:W3CDTF">2011-04-26T01:23:49Z</dcterms:created>
  <dcterms:modified xsi:type="dcterms:W3CDTF">2011-04-26T01:23:54Z</dcterms:modified>
  <cp:category/>
</cp:coreProperties>
</file>